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314" r:id="rId2"/>
    <p:sldId id="294" r:id="rId3"/>
    <p:sldId id="258" r:id="rId4"/>
    <p:sldId id="299" r:id="rId5"/>
    <p:sldId id="263" r:id="rId6"/>
    <p:sldId id="256" r:id="rId7"/>
    <p:sldId id="271" r:id="rId8"/>
    <p:sldId id="267" r:id="rId9"/>
    <p:sldId id="272" r:id="rId10"/>
    <p:sldId id="295" r:id="rId11"/>
    <p:sldId id="303" r:id="rId12"/>
    <p:sldId id="307" r:id="rId13"/>
    <p:sldId id="276" r:id="rId14"/>
    <p:sldId id="298" r:id="rId15"/>
    <p:sldId id="316" r:id="rId16"/>
    <p:sldId id="312" r:id="rId17"/>
    <p:sldId id="304" r:id="rId18"/>
    <p:sldId id="31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4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D1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690" autoAdjust="0"/>
  </p:normalViewPr>
  <p:slideViewPr>
    <p:cSldViewPr>
      <p:cViewPr varScale="1">
        <p:scale>
          <a:sx n="79" d="100"/>
          <a:sy n="79" d="100"/>
        </p:scale>
        <p:origin x="-10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223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3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8545-8025-48D0-B8B4-184359DAA79E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B49C-8635-4015-9285-C97A82388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99DE3-BF3B-4810-A0DB-AEAEB7BFC03A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9EE96-9B2B-4D17-9E9E-D7077F5BC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1239-0F5A-4810-9F9F-0ED77EE5BA20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DFC6-CD15-4758-9799-8D404B944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8F561-017F-4E6A-8CF9-7B85D5174B3C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3BBC7-A8EA-45A7-A487-D11530853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A2EA2-F244-49BE-A350-7DA00D9C8364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7B2EC-2E4A-4D67-A0FC-3BF7ECE91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F4FAA-9DAB-4DB8-A330-87DE53A2EDDF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15C7-B42F-4DE6-A174-CF3072848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F7565-A8FF-4BB6-8B4E-14C029DF04B5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F708A-54FA-41CE-A620-2F1F7C396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2E8A1-C4CF-4371-B677-5453BD4F4DC5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FD8CC-B20C-4948-87E9-EA10C855D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9EEE-6A55-4A7F-AF6B-6330D227864C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1B1BD-6055-4E29-B2AD-1655CBE12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84A0-12F0-494F-83DD-19DEA268D791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24B94-98BC-482C-8184-95348FC61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9960B-B0B2-47DF-8ABA-10976625386C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68E91-545E-4132-BD80-FF2CDAA0A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120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0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21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1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AD608745-C251-4805-9331-CF8681E90388}" type="datetimeFigureOut">
              <a:rPr lang="ru-RU"/>
              <a:pPr>
                <a:defRPr/>
              </a:pPr>
              <a:t>27.10.2017</a:t>
            </a:fld>
            <a:endParaRPr lang="ru-RU"/>
          </a:p>
        </p:txBody>
      </p:sp>
      <p:sp>
        <p:nvSpPr>
          <p:cNvPr id="5121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1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90B3DBB5-F8E9-4DE7-979B-E75BCC114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75" r:id="rId2"/>
    <p:sldLayoutId id="2147483874" r:id="rId3"/>
    <p:sldLayoutId id="2147483873" r:id="rId4"/>
    <p:sldLayoutId id="2147483872" r:id="rId5"/>
    <p:sldLayoutId id="2147483871" r:id="rId6"/>
    <p:sldLayoutId id="2147483870" r:id="rId7"/>
    <p:sldLayoutId id="2147483869" r:id="rId8"/>
    <p:sldLayoutId id="2147483868" r:id="rId9"/>
    <p:sldLayoutId id="2147483867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by/yandsearch?tld=by&amp;p=10&amp;text=%D0%BA%D0%B0%D1%80%D1%82%D0%B8%D0%BD%D0%BA%D0%B8%20%D1%81%D1%83%D0%B8%D1%86%D0%B8%D0%B4&amp;fp=10&amp;img_url=http://ru.fishki.net/picsw/082012/29/post/gibkie/gibkie-0008.jpg&amp;pos=322&amp;uinfo=ww-1237-wh-681-fw-1012-fh-475-pd-1&amp;rpt=simag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by/url?q=http://www.yaplakal.com/forum2/topic536749.html&amp;sa=U&amp;ei=uFA5U-u3KaXmywPCvIDIAw&amp;ved=0CEQQ9QEwDDhk&amp;usg=AFQjCNGxYMSiBE3tOvXpwkb2fU_429RiY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hyperlink" Target="http://www.google.by/url?q=http://mosmedservice.com/index/spajs_jwh_018/0-111&amp;sa=U&amp;ei=IDU5U-65OuvmywOx0YLgAg&amp;ved=0CDIQ9QEwAw&amp;usg=AFQjCNEMI-gBIbdHVXzGX_rReZ4b8jHARw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by/yandsearch?source=wiz&amp;fp=3&amp;img_url=http://cs5423.userapi.com/v5423023/58a/0OaQkFPOASo.jpg&amp;uinfo=ww-1237-wh-681-fw-1012-fh-475-pd-1&amp;tld=by&amp;p=3&amp;text=%D0%BA%D0%B0%D1%80%D1%82%D0%B8%D0%BD%D0%BA%D0%B8%20%D0%BA%D1%83%D1%80%D0%B8%D1%82%D0%B5%D0%BB%D1%8C%D0%BD%D0%BE%D0%B5%20%D1%81%D0%BF%D0%B0%D0%B9%D1%81&amp;noreask=1&amp;pos=95&amp;rpt=simage&amp;lr=155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mages.yandex.by/yandsearch?source=wiz&amp;fp=3&amp;img_url=http://telegraf.vesti.lv/upload/picture/picture/2014_03/275011/kurenije_spajsa-video.jpg&amp;uinfo=ww-1237-wh-681-fw-1012-fh-475-pd-1&amp;tld=by&amp;p=3&amp;text=%D0%BA%D0%B0%D1%80%D1%82%D0%B8%D0%BD%D0%BA%D0%B8%20%D0%BA%D1%83%D1%80%D0%B8%D1%82%D0%B5%D0%BB%D1%8C%D0%BD%D0%BE%D0%B5%20%D1%81%D0%BF%D0%B0%D0%B9%D1%81&amp;noreask=1&amp;pos=103&amp;rpt=simage&amp;lr=155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by/yandsearch?source=wiz&amp;fp=3&amp;img_url=http://wap.mplaza.ru/parser/images/e53f288f579fec5390978382f0051167.jpg&amp;uinfo=ww-1237-wh-681-fw-1012-fh-475-pd-1&amp;tld=by&amp;p=3&amp;text=%D0%BA%D0%B0%D1%80%D1%82%D0%B8%D0%BD%D0%BA%D0%B8%20%D0%BA%D1%83%D1%80%D0%B8%D1%82%D0%B5%D0%BB%D1%8C%D0%BD%D0%BE%D0%B5%20%D1%81%D0%BF%D0%B0%D0%B9%D1%81&amp;noreask=1&amp;pos=96&amp;rpt=simage&amp;lr=155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images.yandex.by/yandsearch?source=wiz&amp;fp=3&amp;img_url=http://content.izvestia.ru/media/3/news/2013/04/548649/IMG_0393.JPG&amp;uinfo=ww-1237-wh-681-fw-1012-fh-475-pd-1&amp;tld=by&amp;p=3&amp;text=%D0%BA%D0%B0%D1%80%D1%82%D0%B8%D0%BD%D0%BA%D0%B8%20%D0%BA%D1%83%D1%80%D0%B8%D1%82%D0%B5%D0%BB%D1%8C%D0%BD%D0%BE%D0%B5%20%D1%81%D0%BF%D0%B0%D0%B9%D1%81&amp;noreask=1&amp;pos=93&amp;rpt=simage&amp;lr=15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ages.yandex.by/yandsearch?source=wiz&amp;fp=2&amp;img_url=http://kakbrosit.net16.net/pics/350.jpg&amp;uinfo=ww-1237-wh-681-fw-1012-fh-475-pd-1&amp;tld=by&amp;p=2&amp;text=%D0%BA%D0%B0%D1%80%D1%82%D0%B8%D0%BD%D0%BA%D0%B8%20%D0%BA%D1%83%D1%80%D0%B8%D1%82%D0%B5%D0%BB%D1%8C%D0%BD%D0%BE%D0%B5%20%D1%81%D0%BF%D0%B0%D0%B9%D1%81&amp;noreask=1&amp;pos=88&amp;rpt=simage&amp;lr=155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yandex.by/yandsearch?source=wiz&amp;fp=19&amp;img_url=http://img.gazeta.ru/files3/17/5724017/120130907_141626-pic510-510x340-91398.jpg&amp;uinfo=ww-1237-wh-681-fw-1012-fh-475-pd-1&amp;tld=by&amp;p=19&amp;text=%D0%BA%D0%B0%D1%80%D1%82%D0%B8%D0%BD%D0%BA%D0%B8%20%D0%BA%D1%83%D1%80%D0%B8%D1%82%D0%B5%D0%BB%D1%8C%D0%BD%D0%BE%D0%B5%20%D1%81%D0%BF%D0%B0%D0%B9%D1%81&amp;noreask=1&amp;pos=582&amp;rpt=simage&amp;lr=15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images.yandex.by/yandsearch?source=wiz&amp;fp=10&amp;img_url=http://i.dailymail.co.uk/i/pix/2013/02/04/article-2273440-1758ECF3000005DC-435_634x433.jpg&amp;uinfo=ww-1237-wh-681-fw-1012-fh-475-pd-1&amp;tld=by&amp;p=10&amp;text=%D0%BA%D0%B0%D1%80%D1%82%D0%B8%D0%BD%D0%BA%D0%B8%20%D0%BA%D1%83%D1%80%D0%B8%D1%82%D0%B5%D0%BB%D1%8C%D0%BD%D0%BE%D0%B5%20%D1%81%D0%BF%D0%B0%D0%B9%D1%81&amp;noreask=1&amp;pos=308&amp;rpt=simage&amp;lr=15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by/yandsearch?source=wiz&amp;fp=21&amp;img_url=http://cs13127.vk.me/u12317617/video/l_70cf91b7.jpg&amp;uinfo=ww-1237-wh-681-fw-1012-fh-475-pd-1&amp;tld=by&amp;p=21&amp;text=%D0%BA%D0%B0%D1%80%D1%82%D0%B8%D0%BD%D0%BA%D0%B8%20%D0%BA%D1%83%D1%80%D0%B8%D1%82%D0%B5%D0%BB%D1%8C%D0%BD%D0%BE%D0%B5%20%D1%81%D0%BF%D0%B0%D0%B9%D1%81&amp;noreask=1&amp;pos=647&amp;rpt=simage&amp;lr=15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cart_Muzyka_Angelov_-_ochen__krasivaya_muzyka_bez_slov_neskol_ko_minut_chtoby_zadumat_sya_o_mnogom_9829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44408" y="6107759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428" y="260648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/>
              <a:t>Охотники за здоровьем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1979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randomBar dir="vert"/>
      </p:transition>
    </mc:Choice>
    <mc:Fallback xmlns="">
      <p:transition spd="slow" advClick="0" advTm="1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741" y="116632"/>
            <a:ext cx="9144000" cy="4017962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ru-RU" sz="3000" b="1" dirty="0">
                <a:latin typeface="Tahoma" pitchFamily="34" charset="0"/>
                <a:cs typeface="Tahoma" pitchFamily="34" charset="0"/>
              </a:rPr>
              <a:t>Орган, на который </a:t>
            </a:r>
            <a:r>
              <a:rPr lang="ru-RU" sz="3000" b="1" dirty="0" smtClean="0">
                <a:latin typeface="Tahoma" pitchFamily="34" charset="0"/>
                <a:cs typeface="Tahoma" pitchFamily="34" charset="0"/>
              </a:rPr>
              <a:t>наркотики и алкоголь оказывают </a:t>
            </a:r>
            <a:r>
              <a:rPr lang="ru-RU" sz="3000" b="1" dirty="0">
                <a:latin typeface="Tahoma" pitchFamily="34" charset="0"/>
                <a:cs typeface="Tahoma" pitchFamily="34" charset="0"/>
              </a:rPr>
              <a:t>самое сильное влияние – </a:t>
            </a:r>
            <a:r>
              <a:rPr lang="ru-RU" sz="3000" b="1" u="sng" dirty="0">
                <a:latin typeface="Tahoma" pitchFamily="34" charset="0"/>
                <a:cs typeface="Tahoma" pitchFamily="34" charset="0"/>
              </a:rPr>
              <a:t>мозг</a:t>
            </a:r>
            <a:r>
              <a:rPr lang="ru-RU" sz="3000" b="1" dirty="0">
                <a:latin typeface="Tahoma" pitchFamily="34" charset="0"/>
                <a:cs typeface="Tahoma" pitchFamily="34" charset="0"/>
              </a:rPr>
              <a:t>. Химический яд заставляет резко сужаться капилляры, мозг перестает насыщаться кислородом в нормальном количестве. В результате </a:t>
            </a:r>
            <a:r>
              <a:rPr lang="ru-RU" sz="3000" b="1" u="sng" dirty="0">
                <a:latin typeface="Tahoma" pitchFamily="34" charset="0"/>
                <a:cs typeface="Tahoma" pitchFamily="34" charset="0"/>
              </a:rPr>
              <a:t>клетки погибают</a:t>
            </a:r>
            <a:r>
              <a:rPr lang="ru-RU" sz="3000" b="1" dirty="0">
                <a:latin typeface="Tahoma" pitchFamily="34" charset="0"/>
                <a:cs typeface="Tahoma" pitchFamily="34" charset="0"/>
              </a:rPr>
              <a:t>, а человек ощущает состояние легкости и беззаботности. Именно этот эффект и нравится подросткам. </a:t>
            </a:r>
            <a:endParaRPr lang="ru-RU" sz="3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4546477"/>
            <a:ext cx="3143250" cy="2095500"/>
          </a:xfrm>
          <a:effectLst>
            <a:softEdge rad="112500"/>
          </a:effectLst>
        </p:spPr>
      </p:pic>
      <p:pic>
        <p:nvPicPr>
          <p:cNvPr id="11266" name="Picture 2" descr="http://im4-tub-by.yandex.net/i?id=236468166-41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292079" y="4451615"/>
            <a:ext cx="3844179" cy="24026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5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55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0"/>
            <a:ext cx="7924800" cy="188595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ru-RU" sz="3000" b="1" dirty="0" smtClean="0">
                <a:latin typeface="Tahoma" pitchFamily="34" charset="0"/>
                <a:cs typeface="Tahoma" pitchFamily="34" charset="0"/>
              </a:rPr>
              <a:t>ПАВ все чаще становятся причиной подростковых </a:t>
            </a:r>
            <a:r>
              <a:rPr lang="ru-RU" sz="3000" b="1" dirty="0">
                <a:latin typeface="Tahoma" pitchFamily="34" charset="0"/>
                <a:cs typeface="Tahoma" pitchFamily="34" charset="0"/>
              </a:rPr>
              <a:t>смертей. Подростки попадают в зависимость гораздо быстрее взрослых людей</a:t>
            </a:r>
            <a:endParaRPr lang="ru-RU" sz="3000" b="1" dirty="0"/>
          </a:p>
        </p:txBody>
      </p:sp>
      <p:pic>
        <p:nvPicPr>
          <p:cNvPr id="2" name="prosto horoshaya muzyka dobraya i spokoyna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  <p:pic>
        <p:nvPicPr>
          <p:cNvPr id="28674" name="Объект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2060575"/>
            <a:ext cx="9144000" cy="47974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3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ANd9GcQ0w4h_xA0YPT2ygUj6t7LUO6LUKvWlJyZ2znk-gFzvQBcDn5jihcftrA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08613" cy="7488238"/>
          </a:xfrm>
          <a:prstGeom prst="rect">
            <a:avLst/>
          </a:prstGeom>
          <a:noFill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408613" y="1268760"/>
            <a:ext cx="363537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Даже на ранних стадиях употребления консультация у нарколога будет очень полезна. </a:t>
            </a:r>
          </a:p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Только так можно добиться полного освобождения от зависимости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flipV="1">
            <a:off x="1116013" y="287656"/>
            <a:ext cx="6912371" cy="45719"/>
          </a:xfrm>
        </p:spPr>
        <p:txBody>
          <a:bodyPr anchor="b" anchorCtr="0">
            <a:normAutofit fontScale="90000"/>
          </a:bodyPr>
          <a:lstStyle/>
          <a:p>
            <a:pPr eaLnBrk="1" hangingPunct="1"/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pic>
        <p:nvPicPr>
          <p:cNvPr id="31747" name="Объект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5288" y="3044825"/>
            <a:ext cx="3668712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260648"/>
            <a:ext cx="8136904" cy="6336704"/>
          </a:xfrm>
        </p:spPr>
        <p:txBody>
          <a:bodyPr>
            <a:normAutofit fontScale="70000" lnSpcReduction="20000"/>
          </a:bodyPr>
          <a:lstStyle/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1400" b="1" kern="1200" dirty="0">
                <a:solidFill>
                  <a:prstClr val="white"/>
                </a:solidFill>
                <a:effectLst/>
                <a:latin typeface="Calibri" pitchFamily="34" charset="0"/>
                <a:cs typeface="Arial" charset="0"/>
              </a:rPr>
              <a:t> </a:t>
            </a:r>
            <a:endParaRPr lang="ru-RU" sz="1400" kern="1200" dirty="0">
              <a:solidFill>
                <a:prstClr val="white"/>
              </a:solidFill>
              <a:effectLst/>
              <a:latin typeface="Calibri" pitchFamily="34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b="1" i="1" u="sng" kern="1200" dirty="0">
                <a:solidFill>
                  <a:prstClr val="white"/>
                </a:solidFill>
                <a:effectLst/>
                <a:latin typeface="Calibri" pitchFamily="34" charset="0"/>
                <a:cs typeface="Arial" charset="0"/>
              </a:rPr>
              <a:t>Основные признаки употребления ПАВ: 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endParaRPr lang="ru-RU" sz="900" kern="1200" dirty="0">
              <a:solidFill>
                <a:prstClr val="white"/>
              </a:solidFill>
              <a:effectLst/>
              <a:latin typeface="Calibri" pitchFamily="34" charset="0"/>
              <a:cs typeface="Arial" charset="0"/>
            </a:endParaRP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i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 </a:t>
            </a: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изменение цвета кожных покровов (бледность); 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 - гнойничковые поражения кожи, флегмоны, абсцессы по ходу вен;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следы от инъекций (особенно на руках), пигментация;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расширенные или суженные зрачки, нистагм; 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нарушение речи, походки и координации движений при отсутствии запаха алкоголя;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покраснение склер.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kern="1200" dirty="0">
                <a:solidFill>
                  <a:srgbClr val="FF0000"/>
                </a:solidFill>
                <a:effectLst/>
                <a:latin typeface="Calibri" pitchFamily="34" charset="0"/>
                <a:cs typeface="Arial" charset="0"/>
              </a:rPr>
              <a:t> </a:t>
            </a:r>
            <a:r>
              <a:rPr lang="ru-RU" sz="2900" kern="1200" dirty="0" smtClean="0">
                <a:solidFill>
                  <a:srgbClr val="FF0000"/>
                </a:solidFill>
                <a:effectLst/>
                <a:latin typeface="Calibri" pitchFamily="34" charset="0"/>
                <a:cs typeface="Arial" charset="0"/>
              </a:rPr>
              <a:t>        </a:t>
            </a:r>
            <a:r>
              <a:rPr lang="ru-RU" sz="2900" b="1" kern="1200" dirty="0" smtClean="0">
                <a:solidFill>
                  <a:srgbClr val="FF0000"/>
                </a:solidFill>
                <a:effectLst/>
                <a:latin typeface="Calibri" pitchFamily="34" charset="0"/>
                <a:cs typeface="Arial" charset="0"/>
              </a:rPr>
              <a:t>- </a:t>
            </a: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cs typeface="Arial" charset="0"/>
              </a:rPr>
              <a:t>лживость, изворотливость;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проведение времени в компаниях асоциального типа, избегание контакта в семье, уход в себя;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нарушение сна;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частые беспричинные смены настроения;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внешняя неопрятность;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частый беспричинный кашель;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снижение аппетита;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запоры; 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-изменение пищевых пристрастий (предпочтение сладких кондитерских изделий, постоянный отказ от жирной и мясной пищи);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- похудание</a:t>
            </a:r>
            <a:r>
              <a:rPr lang="ru-RU" sz="2900" b="1" kern="1200" dirty="0" smtClean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; - </a:t>
            </a:r>
            <a:r>
              <a:rPr lang="ru-RU" sz="2900" b="1" kern="1200" dirty="0">
                <a:solidFill>
                  <a:srgbClr val="FF0000"/>
                </a:solidFill>
                <a:effectLst/>
                <a:latin typeface="Calibri" pitchFamily="34" charset="0"/>
                <a:ea typeface="+mn-ea"/>
                <a:cs typeface="Arial" charset="0"/>
              </a:rPr>
              <a:t>стремление избегать одежды с короткими рукавами даже в жаркие дни.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17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214290"/>
            <a:ext cx="5718514" cy="4038120"/>
          </a:xfrm>
        </p:spPr>
      </p:pic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16463" y="3429000"/>
            <a:ext cx="4248150" cy="3267075"/>
          </a:xfrm>
        </p:spPr>
        <p:txBody>
          <a:bodyPr anchor="b" anchorCtr="0"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Человек, употребляющий наркотики, нуждается в профессиональной помощи! Он должен пройти </a:t>
            </a:r>
            <a:r>
              <a:rPr lang="ru-RU" sz="2400" b="1" u="sng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курс лечения от зависимости</a:t>
            </a:r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i.tyt.by/avatars/2363128/600x60013561689929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63542" cy="57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Bar dir="vert"/>
      </p:transition>
    </mc:Choice>
    <mc:Fallback xmlns="">
      <p:transition spd="slow" advClick="0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oimir.org/wp-content/uploads/2013/02/sp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160000" cy="61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11663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Последствия </a:t>
            </a:r>
            <a:r>
              <a:rPr lang="ru-RU" sz="3600" b="1" dirty="0" err="1" smtClean="0"/>
              <a:t>СПАЙСа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685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0" y="548680"/>
            <a:ext cx="549275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ru-RU" sz="2800" dirty="0" smtClean="0">
                <a:effectLst/>
              </a:rPr>
              <a:t>   Сам </a:t>
            </a:r>
            <a:r>
              <a:rPr lang="ru-RU" sz="2800" dirty="0">
                <a:effectLst/>
              </a:rPr>
              <a:t>с этой бедой </a:t>
            </a:r>
            <a:r>
              <a:rPr lang="ru-RU" sz="2800" dirty="0" smtClean="0">
                <a:effectLst/>
              </a:rPr>
              <a:t>человек </a:t>
            </a:r>
            <a:r>
              <a:rPr lang="ru-RU" sz="2800" dirty="0">
                <a:effectLst/>
              </a:rPr>
              <a:t>не </a:t>
            </a:r>
            <a:r>
              <a:rPr lang="ru-RU" sz="2800" dirty="0" smtClean="0">
                <a:effectLst/>
              </a:rPr>
              <a:t>справится </a:t>
            </a:r>
            <a:r>
              <a:rPr lang="ru-RU" sz="2800" dirty="0">
                <a:effectLst/>
              </a:rPr>
              <a:t>– наркотическая зависимость очень сильная. </a:t>
            </a:r>
            <a:r>
              <a:rPr lang="ru-RU" sz="2800" dirty="0" smtClean="0">
                <a:effectLst/>
              </a:rPr>
              <a:t>Не нужно стесняться </a:t>
            </a:r>
            <a:r>
              <a:rPr lang="ru-RU" sz="2800" dirty="0">
                <a:effectLst/>
              </a:rPr>
              <a:t>обращаться к </a:t>
            </a:r>
            <a:r>
              <a:rPr lang="ru-RU" sz="2800" dirty="0" smtClean="0">
                <a:effectLst/>
              </a:rPr>
              <a:t>наркологу</a:t>
            </a:r>
            <a:r>
              <a:rPr lang="ru-RU" sz="2800" dirty="0">
                <a:effectLst/>
              </a:rPr>
              <a:t>, </a:t>
            </a:r>
            <a:r>
              <a:rPr lang="ru-RU" sz="2800" dirty="0" smtClean="0">
                <a:effectLst/>
              </a:rPr>
              <a:t>психологу. </a:t>
            </a:r>
            <a:r>
              <a:rPr lang="ru-RU" sz="2800" dirty="0">
                <a:effectLst/>
              </a:rPr>
              <a:t>Помните, что закрыть глаза на эту беду не удастся, а </a:t>
            </a:r>
            <a:r>
              <a:rPr lang="ru-RU" sz="2800" dirty="0" smtClean="0">
                <a:effectLst/>
              </a:rPr>
              <a:t>бездействие </a:t>
            </a:r>
            <a:r>
              <a:rPr lang="ru-RU" sz="2800" dirty="0">
                <a:effectLst/>
              </a:rPr>
              <a:t>может обернуться страшной трагедией.</a:t>
            </a:r>
            <a:endParaRPr lang="ru-RU" sz="2800" dirty="0">
              <a:latin typeface="Times New Roman" pitchFamily="18" charset="0"/>
            </a:endParaRPr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-160287"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-160287"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54279" name="Picture 7" descr="ANd9GcTN51ODvFrwsMDR6STQaVAftOzDLdPTTJQ-CJs_HAi3vBf1K1QERxX1Vq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76250"/>
            <a:ext cx="35274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_nstrumental_naya_muzyka_-_Muzyka_bez_slov_ved__dlya_lyubvi_ne_nuzhny_slova_chtoby_ponyat__kak_sil_no_lyubyat_dva_nerazluchimyh_serdc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27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.picsfab.com/static/contents/images/5/0/8/42715acf847852ea5b7e7c2031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93720" cy="61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im4-tub-by.yandex.net/i?id=107306292-5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501317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3200" b="1" dirty="0">
                <a:solidFill>
                  <a:srgbClr val="FF0000"/>
                </a:solidFill>
              </a:rPr>
              <a:t>Д</a:t>
            </a:r>
            <a:r>
              <a:rPr lang="ru-RU" sz="3200" b="1" dirty="0" smtClean="0">
                <a:solidFill>
                  <a:srgbClr val="FF0000"/>
                </a:solidFill>
              </a:rPr>
              <a:t>анная </a:t>
            </a:r>
            <a:r>
              <a:rPr lang="ru-RU" sz="3200" b="1" dirty="0">
                <a:solidFill>
                  <a:srgbClr val="FF0000"/>
                </a:solidFill>
              </a:rPr>
              <a:t>курительная смесь – это самый опасный наркотик из наиболее вредных для организма веществ.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3193" r="13193"/>
          <a:stretch>
            <a:fillRect/>
          </a:stretch>
        </p:blipFill>
        <p:spPr>
          <a:xfrm>
            <a:off x="42910" y="0"/>
            <a:ext cx="9394825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79388" y="981075"/>
            <a:ext cx="4464050" cy="1727200"/>
          </a:xfrm>
        </p:spPr>
        <p:txBody>
          <a:bodyPr anchor="b" anchorCtr="0">
            <a:noAutofit/>
          </a:bodyPr>
          <a:lstStyle/>
          <a:p>
            <a:pPr eaLnBrk="1" hangingPunct="1">
              <a:defRPr/>
            </a:pPr>
            <a:r>
              <a:rPr lang="ru-RU" sz="4000" b="1" dirty="0" smtClean="0"/>
              <a:t>Спайс </a:t>
            </a:r>
            <a:br>
              <a:rPr lang="ru-RU" sz="4000" b="1" dirty="0" smtClean="0"/>
            </a:br>
            <a:r>
              <a:rPr lang="ru-RU" sz="4000" b="1" dirty="0" smtClean="0"/>
              <a:t>(от англ. «</a:t>
            </a:r>
            <a:r>
              <a:rPr lang="en-US" sz="4000" b="1" dirty="0" smtClean="0"/>
              <a:t>spice</a:t>
            </a:r>
            <a:r>
              <a:rPr lang="ru-RU" sz="4000" b="1" dirty="0" smtClean="0"/>
              <a:t>» – специя, пряность)</a:t>
            </a:r>
            <a:endParaRPr lang="ru-RU" sz="4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540" y="3195459"/>
            <a:ext cx="925298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Несмотря на то, что в интернет-магазинах «</a:t>
            </a:r>
            <a:r>
              <a:rPr lang="ru-RU" sz="3200" b="1" dirty="0" err="1">
                <a:solidFill>
                  <a:srgbClr val="FF0000"/>
                </a:solidFill>
              </a:rPr>
              <a:t>спайсы</a:t>
            </a:r>
            <a:r>
              <a:rPr lang="ru-RU" sz="3200" b="1" dirty="0">
                <a:solidFill>
                  <a:srgbClr val="FF0000"/>
                </a:solidFill>
              </a:rPr>
              <a:t>» представляют как легальный и безопасный наркотик, на самом деле, они в 5-10 раз сильнее по своему воздействию на организм, чем марихуана. К тому же, они намного </a:t>
            </a:r>
            <a:r>
              <a:rPr lang="ru-RU" sz="4000" b="1" dirty="0">
                <a:solidFill>
                  <a:srgbClr val="FF0000"/>
                </a:solidFill>
              </a:rPr>
              <a:t>токсичней</a:t>
            </a:r>
            <a:r>
              <a:rPr lang="ru-RU" sz="3200" b="1" dirty="0">
                <a:solidFill>
                  <a:srgbClr val="FF0000"/>
                </a:solidFill>
              </a:rPr>
              <a:t>, ведь это 100%-я химия.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>
        <p:randomBar dir="vert"/>
      </p:transition>
    </mc:Choice>
    <mc:Fallback xmlns="">
      <p:transition spd="slow" advClick="0" advTm="1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7-tub-by.yandex.net/i?id=4923647-15-16f-44726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8560" y="28761"/>
            <a:ext cx="1072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14678" y="714356"/>
            <a:ext cx="4071966" cy="5643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Ч</a:t>
            </a:r>
            <a:r>
              <a:rPr lang="ru-RU" sz="3600" b="1" dirty="0" smtClean="0">
                <a:solidFill>
                  <a:srgbClr val="FF0000"/>
                </a:solidFill>
              </a:rPr>
              <a:t>аще </a:t>
            </a:r>
            <a:r>
              <a:rPr lang="ru-RU" sz="3600" b="1" dirty="0">
                <a:solidFill>
                  <a:srgbClr val="FF0000"/>
                </a:solidFill>
              </a:rPr>
              <a:t>всего «</a:t>
            </a:r>
            <a:r>
              <a:rPr lang="ru-RU" sz="3600" b="1" dirty="0" err="1">
                <a:solidFill>
                  <a:srgbClr val="FF0000"/>
                </a:solidFill>
              </a:rPr>
              <a:t>спайсами</a:t>
            </a:r>
            <a:r>
              <a:rPr lang="ru-RU" sz="3600" b="1" dirty="0">
                <a:solidFill>
                  <a:srgbClr val="FF0000"/>
                </a:solidFill>
              </a:rPr>
              <a:t>» увлекаются подростки 14-17 лет, но попадаются среди зависимых и молодые люди 23-24 лет.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>
        <p:randomBar dir="vert"/>
      </p:transition>
    </mc:Choice>
    <mc:Fallback xmlns="">
      <p:transition spd="slow" advClick="0" advTm="1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650" y="188913"/>
            <a:ext cx="7924800" cy="15843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ru-RU" sz="3600" b="1">
                <a:latin typeface="Tahoma" pitchFamily="34" charset="0"/>
                <a:cs typeface="Tahoma" pitchFamily="34" charset="0"/>
              </a:rPr>
              <a:t>Смесь реализуется в виде высушенных и измельченных частей растений, порошков</a:t>
            </a:r>
            <a:endParaRPr lang="ru-RU" sz="3600" b="1"/>
          </a:p>
        </p:txBody>
      </p:sp>
      <p:pic>
        <p:nvPicPr>
          <p:cNvPr id="16386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3716338"/>
            <a:ext cx="3851275" cy="3141662"/>
          </a:xfrm>
        </p:spPr>
      </p:pic>
      <p:pic>
        <p:nvPicPr>
          <p:cNvPr id="16387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4192588"/>
            <a:ext cx="3419475" cy="2665412"/>
          </a:xfrm>
        </p:spPr>
      </p:pic>
      <p:pic>
        <p:nvPicPr>
          <p:cNvPr id="16388" name="Picture 2" descr="http://im5-tub-by.yandex.net/i?id=248200995-59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1844675"/>
            <a:ext cx="331311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im4-tub-by.yandex.net/i?id=42957721-58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263" y="1916113"/>
            <a:ext cx="36718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1-tub-by.yandex.net/i?id=148820498-10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-410744" y="216105"/>
            <a:ext cx="9554744" cy="66418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132138" y="404813"/>
            <a:ext cx="4572000" cy="1584325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9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ПОСЛЕДСТВИЯ употребления ПАВ</a:t>
            </a:r>
            <a:endParaRPr lang="ru-RU" sz="3900" b="1" i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428860" y="5013325"/>
            <a:ext cx="5572165" cy="1439863"/>
          </a:xfrm>
        </p:spPr>
        <p:txBody>
          <a:bodyPr anchor="b" anchorCtr="0">
            <a:normAutofit/>
          </a:bodyPr>
          <a:lstStyle/>
          <a:p>
            <a:pPr eaLnBrk="1" hangingPunct="1">
              <a:defRPr/>
            </a:pPr>
            <a:endParaRPr lang="ru-RU" sz="72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randomBar dir="vert"/>
      </p:transition>
    </mc:Choice>
    <mc:Fallback xmlns="">
      <p:transition spd="slow" advClick="0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Объект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0"/>
            <a:ext cx="7200900" cy="4365625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3327004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При тяжелых </a:t>
            </a:r>
            <a:r>
              <a:rPr lang="ru-RU" sz="2800" b="1" dirty="0" smtClean="0"/>
              <a:t>интоксикациях наступает </a:t>
            </a:r>
            <a:r>
              <a:rPr lang="ru-RU" sz="2800" b="1" dirty="0"/>
              <a:t>потеря сознания, угнетение дыхания, проявляющееся посинением лица, кистей рук. Возможна обильная повторная рвота и судороги как при эпилепсии. На этой стадии возможен смертельный исход от внезапной остановки сердца или попадания рвотных масс в легкие.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http://im5-tub-by.yandex.net/i?id=670959480-14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0337"/>
            <a:ext cx="5040312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im6-tub-by.yandex.net/i?id=243116954-63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404813"/>
            <a:ext cx="421163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994" y="3429000"/>
            <a:ext cx="9144000" cy="3313112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600" b="1" dirty="0">
                <a:latin typeface="Monotype Corsiva" pitchFamily="66" charset="0"/>
                <a:cs typeface="Tahoma" pitchFamily="34" charset="0"/>
              </a:rPr>
              <a:t>    </a:t>
            </a:r>
            <a:r>
              <a:rPr lang="ru-RU" sz="3600" b="1" dirty="0" smtClean="0">
                <a:latin typeface="Monotype Corsiva" pitchFamily="66" charset="0"/>
                <a:cs typeface="Tahoma" pitchFamily="34" charset="0"/>
              </a:rPr>
              <a:t>Наркоманы не ощущают </a:t>
            </a:r>
            <a:r>
              <a:rPr lang="ru-RU" sz="3600" b="1" dirty="0">
                <a:latin typeface="Monotype Corsiva" pitchFamily="66" charset="0"/>
                <a:cs typeface="Tahoma" pitchFamily="34" charset="0"/>
              </a:rPr>
              <a:t>боли </a:t>
            </a:r>
            <a:r>
              <a:rPr lang="ru-RU" sz="3600" b="1" dirty="0" smtClean="0">
                <a:latin typeface="Monotype Corsiva" pitchFamily="66" charset="0"/>
                <a:cs typeface="Tahoma" pitchFamily="34" charset="0"/>
              </a:rPr>
              <a:t>, </a:t>
            </a:r>
            <a:r>
              <a:rPr lang="ru-RU" sz="3600" b="1" dirty="0">
                <a:latin typeface="Monotype Corsiva" pitchFamily="66" charset="0"/>
                <a:cs typeface="Tahoma" pitchFamily="34" charset="0"/>
              </a:rPr>
              <a:t>у </a:t>
            </a:r>
            <a:r>
              <a:rPr lang="ru-RU" sz="3600" b="1" dirty="0" smtClean="0">
                <a:latin typeface="Monotype Corsiva" pitchFamily="66" charset="0"/>
                <a:cs typeface="Tahoma" pitchFamily="34" charset="0"/>
              </a:rPr>
              <a:t>них отключается </a:t>
            </a:r>
            <a:r>
              <a:rPr lang="ru-RU" sz="3600" b="1" dirty="0">
                <a:latin typeface="Monotype Corsiva" pitchFamily="66" charset="0"/>
                <a:cs typeface="Tahoma" pitchFamily="34" charset="0"/>
              </a:rPr>
              <a:t>чувство самосохранения. Нередки случаи, когда человек, </a:t>
            </a:r>
            <a:r>
              <a:rPr lang="ru-RU" sz="3600" b="1" dirty="0" smtClean="0">
                <a:latin typeface="Monotype Corsiva" pitchFamily="66" charset="0"/>
                <a:cs typeface="Tahoma" pitchFamily="34" charset="0"/>
              </a:rPr>
              <a:t>употребив ПАВ впадает </a:t>
            </a:r>
            <a:r>
              <a:rPr lang="ru-RU" sz="3600" b="1" dirty="0">
                <a:latin typeface="Monotype Corsiva" pitchFamily="66" charset="0"/>
                <a:cs typeface="Tahoma" pitchFamily="34" charset="0"/>
              </a:rPr>
              <a:t>в состояние неконтролируемого панического страха, и в попытке избавиться от него, совершает непреднамеренный суицид.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2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15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78363" y="0"/>
            <a:ext cx="4465637" cy="3349625"/>
          </a:xfrm>
        </p:spPr>
      </p:pic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7450" y="4076700"/>
            <a:ext cx="7667625" cy="3097213"/>
          </a:xfrm>
        </p:spPr>
        <p:txBody>
          <a:bodyPr anchor="b" anchorCtr="0"/>
          <a:lstStyle/>
          <a:p>
            <a:pPr marL="342900" indent="-342900" eaLnBrk="1" hangingPunct="1">
              <a:defRPr/>
            </a:pPr>
            <a:r>
              <a:rPr lang="ru-RU" sz="3000" dirty="0">
                <a:latin typeface="Tahoma" pitchFamily="34" charset="0"/>
                <a:cs typeface="Tahoma" pitchFamily="34" charset="0"/>
              </a:rPr>
              <a:t> После окончания действия спайса человек впадает в подавленное, депрессивное состояние, становится  раздражительным. Редко, когда он что-либо помнит о своих действиях после возвращения в сознание.</a:t>
            </a:r>
            <a:br>
              <a:rPr lang="ru-RU" sz="3000" dirty="0">
                <a:latin typeface="Tahoma" pitchFamily="34" charset="0"/>
                <a:cs typeface="Tahoma" pitchFamily="34" charset="0"/>
              </a:rPr>
            </a:br>
            <a:endParaRPr lang="ru-RU" sz="3000" dirty="0"/>
          </a:p>
        </p:txBody>
      </p:sp>
      <p:pic>
        <p:nvPicPr>
          <p:cNvPr id="22531" name="Picture 2" descr="http://im7-tub-by.yandex.net/i?id=159930265-36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0"/>
            <a:ext cx="439261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theme/theme1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1328</TotalTime>
  <Words>327</Words>
  <Application>Microsoft Office PowerPoint</Application>
  <PresentationFormat>Экран (4:3)</PresentationFormat>
  <Paragraphs>37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Орбита</vt:lpstr>
      <vt:lpstr>Презентация PowerPoint</vt:lpstr>
      <vt:lpstr>Презентация PowerPoint</vt:lpstr>
      <vt:lpstr>Спайс  (от англ. «spice» – специя, пряность)</vt:lpstr>
      <vt:lpstr>Презентация PowerPoint</vt:lpstr>
      <vt:lpstr>Смесь реализуется в виде высушенных и измельченных частей растений, порошков</vt:lpstr>
      <vt:lpstr>Презентация PowerPoint</vt:lpstr>
      <vt:lpstr>Презентация PowerPoint</vt:lpstr>
      <vt:lpstr>Презентация PowerPoint</vt:lpstr>
      <vt:lpstr> После окончания действия спайса человек впадает в подавленное, депрессивное состояние, становится  раздражительным. Редко, когда он что-либо помнит о своих действиях после возвращения в сознание. </vt:lpstr>
      <vt:lpstr>Орган, на который наркотики и алкоголь оказывают самое сильное влияние – мозг. Химический яд заставляет резко сужаться капилляры, мозг перестает насыщаться кислородом в нормальном количестве. В результате клетки погибают, а человек ощущает состояние легкости и беззаботности. Именно этот эффект и нравится подросткам. </vt:lpstr>
      <vt:lpstr>ПАВ все чаще становятся причиной подростковых смертей. Подростки попадают в зависимость гораздо быстрее взрослых людей</vt:lpstr>
      <vt:lpstr>Презентация PowerPoint</vt:lpstr>
      <vt:lpstr> </vt:lpstr>
      <vt:lpstr>Человек, употребляющий наркотики, нуждается в профессиональной помощи! Он должен пройти курс лечения от зависимости.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КУРИТЕЛЬНЫЕ СМЕСИ</dc:title>
  <dc:creator>Юлия</dc:creator>
  <cp:lastModifiedBy>Пользователь</cp:lastModifiedBy>
  <cp:revision>146</cp:revision>
  <dcterms:modified xsi:type="dcterms:W3CDTF">2017-10-27T09:00:33Z</dcterms:modified>
</cp:coreProperties>
</file>